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60" r:id="rId3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75" r:id="rId16"/>
    <p:sldId id="276" r:id="rId17"/>
    <p:sldId id="282" r:id="rId18"/>
    <p:sldId id="283" r:id="rId19"/>
    <p:sldId id="284" r:id="rId20"/>
    <p:sldId id="285" r:id="rId21"/>
    <p:sldId id="268" r:id="rId22"/>
    <p:sldId id="280" r:id="rId23"/>
    <p:sldId id="269" r:id="rId24"/>
    <p:sldId id="270" r:id="rId25"/>
    <p:sldId id="279" r:id="rId26"/>
    <p:sldId id="281" r:id="rId27"/>
    <p:sldId id="271" r:id="rId28"/>
    <p:sldId id="277" r:id="rId29"/>
    <p:sldId id="272" r:id="rId30"/>
    <p:sldId id="273" r:id="rId31"/>
    <p:sldId id="278" r:id="rId32"/>
    <p:sldId id="274" r:id="rId33"/>
  </p:sldIdLst>
  <p:sldSz cx="12192000" cy="6858000"/>
  <p:notesSz cx="6858000" cy="9144000"/>
  <p:embeddedFontLst>
    <p:embeddedFont>
      <p:font typeface="Bookman Old Style" panose="02050604050505020204" pitchFamily="18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eelawadee UI" panose="020B0502040204020203" pitchFamily="34" charset="-34"/>
      <p:regular r:id="rId43"/>
      <p:bold r:id="rId44"/>
    </p:embeddedFont>
    <p:embeddedFont>
      <p:font typeface="Libre Franklin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jdBKaqSpO1rfNJvV769o7cM1rn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6AB169-1E99-4A69-BFF4-C82FFF6EA54D}">
  <a:tblStyle styleId="{606AB169-1E99-4A69-BFF4-C82FFF6EA5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3043" autoAdjust="0"/>
  </p:normalViewPr>
  <p:slideViewPr>
    <p:cSldViewPr snapToGrid="0">
      <p:cViewPr varScale="1">
        <p:scale>
          <a:sx n="100" d="100"/>
          <a:sy n="100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</p:txBody>
      </p:sp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384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4659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573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78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97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072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06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491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Bookman Old Style"/>
              <a:buNone/>
              <a:defRPr sz="8000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21" name="Google Shape;21;p23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2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 mit Beschriftung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3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2" name="Google Shape;92;p33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3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3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43" name="Google Shape;43;p22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2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bschnittsüberschrif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51" name="Google Shape;51;p27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2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halt mit Beschriftung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2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FEFEFE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16" name="Google Shape;16;p21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32" name="Google Shape;32;p20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cxnSp>
        <p:nvCxnSpPr>
          <p:cNvPr id="104" name="Google Shape;104;p25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image" Target="../media/image31.png"/><Relationship Id="rId16" Type="http://schemas.openxmlformats.org/officeDocument/2006/relationships/image" Target="../media/image28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27.png"/><Relationship Id="rId10" Type="http://schemas.openxmlformats.org/officeDocument/2006/relationships/image" Target="../media/image39.png"/><Relationship Id="rId19" Type="http://schemas.openxmlformats.org/officeDocument/2006/relationships/image" Target="../media/image23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/>
          <p:nvPr/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7" name="Google Shape;11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10" y="975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/>
          <p:nvPr/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dk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9" name="Google Shape;119;p1"/>
          <p:cNvSpPr txBox="1"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man Old Style"/>
              <a:buNone/>
            </a:pPr>
            <a:r>
              <a:rPr lang="de-DE" sz="4400" dirty="0">
                <a:solidFill>
                  <a:schemeClr val="lt1"/>
                </a:solidFill>
              </a:rPr>
              <a:t>Image Generation </a:t>
            </a:r>
            <a:r>
              <a:rPr lang="de-DE" sz="4400" dirty="0" err="1">
                <a:solidFill>
                  <a:schemeClr val="lt1"/>
                </a:solidFill>
              </a:rPr>
              <a:t>with</a:t>
            </a:r>
            <a:r>
              <a:rPr lang="de-DE" sz="4400" dirty="0">
                <a:solidFill>
                  <a:schemeClr val="lt1"/>
                </a:solidFill>
              </a:rPr>
              <a:t> </a:t>
            </a:r>
            <a:r>
              <a:rPr lang="de-DE" sz="4400" dirty="0" err="1">
                <a:solidFill>
                  <a:schemeClr val="lt1"/>
                </a:solidFill>
              </a:rPr>
              <a:t>cGANs</a:t>
            </a:r>
            <a:endParaRPr sz="4400" dirty="0">
              <a:solidFill>
                <a:schemeClr val="lt1"/>
              </a:solidFill>
            </a:endParaRPr>
          </a:p>
        </p:txBody>
      </p:sp>
      <p:sp>
        <p:nvSpPr>
          <p:cNvPr id="120" name="Google Shape;120;p1"/>
          <p:cNvSpPr txBox="1"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de-DE" sz="1600"/>
              <a:t>CHRISTOPH MEIER</a:t>
            </a:r>
            <a:br>
              <a:rPr lang="de-DE" sz="1600"/>
            </a:br>
            <a:r>
              <a:rPr lang="de-DE" sz="1600"/>
              <a:t>VANESSA GUBLER</a:t>
            </a:r>
            <a:endParaRPr/>
          </a:p>
        </p:txBody>
      </p:sp>
      <p:cxnSp>
        <p:nvCxnSpPr>
          <p:cNvPr id="121" name="Google Shape;121;p1"/>
          <p:cNvCxnSpPr/>
          <p:nvPr/>
        </p:nvCxnSpPr>
        <p:spPr>
          <a:xfrm>
            <a:off x="8176090" y="4508519"/>
            <a:ext cx="310896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" descr="Ein Bild, das Hund, Boden, braun, Säugetier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778062">
            <a:off x="5380921" y="1304377"/>
            <a:ext cx="1089971" cy="846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" descr="Ein Bild, das Gras, Hund, draußen, Feld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769872">
            <a:off x="6502610" y="1991799"/>
            <a:ext cx="1247470" cy="831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769872">
            <a:off x="5820754" y="4170937"/>
            <a:ext cx="727404" cy="89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" descr="Ein Bild, das Kleidung, Person, drinnen, darstellend enthält.&#10;&#10;Automatisch generierte Beschreib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769872">
            <a:off x="5013143" y="3706434"/>
            <a:ext cx="726329" cy="8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 descr="Ein Bild, das Kleidung, Haarteil enthält.&#10;&#10;Automatisch generierte Beschreibu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769872">
            <a:off x="4204324" y="3240480"/>
            <a:ext cx="726834" cy="89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 descr="Ein Bild, das Katze, Hauskatze, Säugetier, drinnen enthält.&#10;&#10;Automatisch generierte Beschreibu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769872">
            <a:off x="5954898" y="2987737"/>
            <a:ext cx="1097481" cy="82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 descr="Ein Bild, das Katze, Säugetier, drinnen, Hauskatze enthält.&#10;&#10;Automatisch generierte Beschreibu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769872">
            <a:off x="4766988" y="2362912"/>
            <a:ext cx="1152507" cy="80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0" descr="Ein Bild, das Säugetier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8421" y="2823411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Run 4</a:t>
            </a:r>
            <a:endParaRPr/>
          </a:p>
        </p:txBody>
      </p:sp>
      <p:sp>
        <p:nvSpPr>
          <p:cNvPr id="202" name="Google Shape;202;p1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/>
              <a:t>Batch </a:t>
            </a:r>
            <a:r>
              <a:rPr lang="de-DE" dirty="0" err="1"/>
              <a:t>size</a:t>
            </a:r>
            <a:r>
              <a:rPr lang="de-DE" dirty="0"/>
              <a:t>: 64 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32</a:t>
            </a:r>
            <a:endParaRPr b="1" dirty="0">
              <a:solidFill>
                <a:srgbClr val="C00000"/>
              </a:solidFill>
            </a:endParaRP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: 3 (RGB-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: 4 (human, </a:t>
            </a:r>
            <a:r>
              <a:rPr lang="de-DE" dirty="0" err="1"/>
              <a:t>dog</a:t>
            </a:r>
            <a:r>
              <a:rPr lang="de-DE" dirty="0"/>
              <a:t>, </a:t>
            </a:r>
            <a:r>
              <a:rPr lang="de-DE" dirty="0" err="1"/>
              <a:t>cat</a:t>
            </a:r>
            <a:r>
              <a:rPr lang="de-DE" dirty="0"/>
              <a:t>, </a:t>
            </a:r>
            <a:r>
              <a:rPr lang="de-DE" dirty="0" err="1"/>
              <a:t>eyeglasses</a:t>
            </a:r>
            <a:r>
              <a:rPr lang="de-DE" dirty="0"/>
              <a:t>)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/>
              <a:t>Image </a:t>
            </a:r>
            <a:r>
              <a:rPr lang="de-DE" dirty="0" err="1"/>
              <a:t>size</a:t>
            </a:r>
            <a:r>
              <a:rPr lang="de-DE" dirty="0"/>
              <a:t>: 128 * 128 </a:t>
            </a:r>
            <a:r>
              <a:rPr lang="de-DE" dirty="0" err="1"/>
              <a:t>px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/>
              <a:t>Latent </a:t>
            </a:r>
            <a:r>
              <a:rPr lang="de-DE" dirty="0" err="1"/>
              <a:t>space</a:t>
            </a:r>
            <a:r>
              <a:rPr lang="de-DE" dirty="0"/>
              <a:t>: 128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100</a:t>
            </a:r>
            <a:endParaRPr b="1" dirty="0">
              <a:solidFill>
                <a:srgbClr val="C00000"/>
              </a:solidFill>
            </a:endParaRP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Epochs</a:t>
            </a:r>
            <a:r>
              <a:rPr lang="de-DE" dirty="0"/>
              <a:t>: 100 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50</a:t>
            </a:r>
            <a:endParaRPr b="1" dirty="0">
              <a:solidFill>
                <a:srgbClr val="C00000"/>
              </a:solidFill>
            </a:endParaRP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: </a:t>
            </a:r>
            <a:endParaRPr dirty="0"/>
          </a:p>
          <a:p>
            <a:pPr marL="384048" lvl="1" indent="-1829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dirty="0"/>
              <a:t>Human </a:t>
            </a:r>
            <a:r>
              <a:rPr lang="de-DE" dirty="0" err="1"/>
              <a:t>images</a:t>
            </a:r>
            <a:r>
              <a:rPr lang="de-DE" dirty="0"/>
              <a:t>: 2‘000 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23’600</a:t>
            </a:r>
            <a:endParaRPr b="1" dirty="0">
              <a:solidFill>
                <a:srgbClr val="C00000"/>
              </a:solidFill>
            </a:endParaRP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dirty="0"/>
              <a:t>Dog </a:t>
            </a:r>
            <a:r>
              <a:rPr lang="de-DE" dirty="0" err="1"/>
              <a:t>images</a:t>
            </a:r>
            <a:r>
              <a:rPr lang="de-DE" dirty="0"/>
              <a:t>: 2‘000 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4’800</a:t>
            </a:r>
            <a:endParaRPr b="1" dirty="0">
              <a:solidFill>
                <a:srgbClr val="C00000"/>
              </a:solidFill>
            </a:endParaRP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dirty="0"/>
              <a:t>Cat </a:t>
            </a:r>
            <a:r>
              <a:rPr lang="de-DE" dirty="0" err="1"/>
              <a:t>images</a:t>
            </a:r>
            <a:r>
              <a:rPr lang="de-DE" dirty="0"/>
              <a:t>: 1‘668  </a:t>
            </a:r>
            <a:r>
              <a:rPr lang="de-DE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1’600</a:t>
            </a:r>
            <a:endParaRPr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 dirty="0"/>
              <a:t>Run 5</a:t>
            </a:r>
            <a:endParaRPr dirty="0"/>
          </a:p>
        </p:txBody>
      </p:sp>
      <p:sp>
        <p:nvSpPr>
          <p:cNvPr id="214" name="Google Shape;214;p1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Augmentation of data for an equal distribution of the input images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Augmentations of the dog and cat images:</a:t>
            </a:r>
          </a:p>
          <a:p>
            <a:pPr marL="548640" lvl="1" indent="-111601">
              <a:lnSpc>
                <a:spcPct val="110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/>
              <a:t>Horizontal flip</a:t>
            </a:r>
          </a:p>
          <a:p>
            <a:pPr marL="548640" lvl="1" indent="-111601">
              <a:lnSpc>
                <a:spcPct val="110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/>
              <a:t>Height shift</a:t>
            </a:r>
          </a:p>
          <a:p>
            <a:pPr marL="548640" lvl="1" indent="-111601">
              <a:lnSpc>
                <a:spcPct val="110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/>
              <a:t>Width shift</a:t>
            </a:r>
          </a:p>
          <a:p>
            <a:pPr marL="548640" lvl="1" indent="-111601">
              <a:lnSpc>
                <a:spcPct val="110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/>
              <a:t>Rotation</a:t>
            </a:r>
          </a:p>
          <a:p>
            <a:pPr marL="548640" lvl="1" indent="-111601">
              <a:lnSpc>
                <a:spcPct val="110000"/>
              </a:lnSpc>
              <a:spcBef>
                <a:spcPts val="0"/>
              </a:spcBef>
              <a:buSzPct val="100000"/>
              <a:buFont typeface="Arial"/>
              <a:buChar char="•"/>
            </a:pPr>
            <a:r>
              <a:rPr lang="en-US" dirty="0"/>
              <a:t>Brightness</a:t>
            </a:r>
          </a:p>
        </p:txBody>
      </p:sp>
      <p:pic>
        <p:nvPicPr>
          <p:cNvPr id="4" name="Google Shape;128;p1" descr="Ein Bild, das Katze, Hauskatze, Säugetier, drinnen enthält.&#10;&#10;Automatisch generierte Beschreibung">
            <a:extLst>
              <a:ext uri="{FF2B5EF4-FFF2-40B4-BE49-F238E27FC236}">
                <a16:creationId xmlns:a16="http://schemas.microsoft.com/office/drawing/2014/main" id="{399E9C9C-8637-A159-84C6-5E15E76EE5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1446" y="3500728"/>
            <a:ext cx="1948947" cy="146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8;p1" descr="Ein Bild, das Katze, Hauskatze, Säugetier, drinnen enthält.&#10;&#10;Automatisch generierte Beschreibung">
            <a:extLst>
              <a:ext uri="{FF2B5EF4-FFF2-40B4-BE49-F238E27FC236}">
                <a16:creationId xmlns:a16="http://schemas.microsoft.com/office/drawing/2014/main" id="{080538D5-2941-8592-F81F-33FBA3326F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769872">
            <a:off x="7599778" y="3015183"/>
            <a:ext cx="1097481" cy="82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8;p1" descr="Ein Bild, das Katze, Hauskatze, Säugetier, drinnen enthält.&#10;&#10;Automatisch generierte Beschreibung">
            <a:extLst>
              <a:ext uri="{FF2B5EF4-FFF2-40B4-BE49-F238E27FC236}">
                <a16:creationId xmlns:a16="http://schemas.microsoft.com/office/drawing/2014/main" id="{5EF2AA7A-DC91-91A6-8235-414C21DD2F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070107" y="2922703"/>
            <a:ext cx="1099109" cy="82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8;p1" descr="Ein Bild, das Katze, Hauskatze, Säugetier, drinnen enthält.&#10;&#10;Automatisch generierte Beschreibung">
            <a:extLst>
              <a:ext uri="{FF2B5EF4-FFF2-40B4-BE49-F238E27FC236}">
                <a16:creationId xmlns:a16="http://schemas.microsoft.com/office/drawing/2014/main" id="{193A2AA6-117A-E562-5FF0-8E1F461D48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9830128" flipH="1">
            <a:off x="8826674" y="4649443"/>
            <a:ext cx="1097481" cy="82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8;p1" descr="Ein Bild, das Katze, Hauskatze, Säugetier, drinnen enthält.&#10;&#10;Automatisch generierte Beschreibung">
            <a:extLst>
              <a:ext uri="{FF2B5EF4-FFF2-40B4-BE49-F238E27FC236}">
                <a16:creationId xmlns:a16="http://schemas.microsoft.com/office/drawing/2014/main" id="{42460F39-299B-2734-E21D-918C6FD63D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3236" b="-23236"/>
          <a:stretch/>
        </p:blipFill>
        <p:spPr>
          <a:xfrm>
            <a:off x="10169216" y="4018835"/>
            <a:ext cx="1099109" cy="82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8;p1" descr="Ein Bild, das Katze, Hauskatze, Säugetier, drinnen enthält.&#10;&#10;Automatisch generierte Beschreibung">
            <a:extLst>
              <a:ext uri="{FF2B5EF4-FFF2-40B4-BE49-F238E27FC236}">
                <a16:creationId xmlns:a16="http://schemas.microsoft.com/office/drawing/2014/main" id="{21169D72-423E-780E-F327-A63AEF1275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21262" b="21262"/>
          <a:stretch/>
        </p:blipFill>
        <p:spPr>
          <a:xfrm>
            <a:off x="7387352" y="4234832"/>
            <a:ext cx="1099109" cy="82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6;p8">
            <a:extLst>
              <a:ext uri="{FF2B5EF4-FFF2-40B4-BE49-F238E27FC236}">
                <a16:creationId xmlns:a16="http://schemas.microsoft.com/office/drawing/2014/main" id="{3244E2A7-BE7A-177B-9472-EBE1B4EA399F}"/>
              </a:ext>
            </a:extLst>
          </p:cNvPr>
          <p:cNvSpPr/>
          <p:nvPr/>
        </p:nvSpPr>
        <p:spPr>
          <a:xfrm>
            <a:off x="6448403" y="4154490"/>
            <a:ext cx="390939" cy="1606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70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Run 5</a:t>
            </a:r>
            <a:endParaRPr/>
          </a:p>
        </p:txBody>
      </p:sp>
      <p:sp>
        <p:nvSpPr>
          <p:cNvPr id="208" name="Google Shape;208;p1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Batch size: 32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>
                <a:solidFill>
                  <a:srgbClr val="C00000"/>
                </a:solidFill>
              </a:rPr>
              <a:t> 30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Number of channels: 3 (RGB-scaling of images)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Number of classes: 4 (human, dog, cat, eyeglasses)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Image size: 128 * 128 px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Latent space: 100 dimensions 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Epochs: 50 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/>
              <a:t>Number of input images: 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Human images: 23‘600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>
                <a:solidFill>
                  <a:srgbClr val="C00000"/>
                </a:solidFill>
              </a:rPr>
              <a:t> 10‘000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Dog images: 4‘800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>
                <a:solidFill>
                  <a:srgbClr val="C00000"/>
                </a:solidFill>
              </a:rPr>
              <a:t> 9‘600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/>
              <a:t>Cat images: 1‘600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>
                <a:solidFill>
                  <a:srgbClr val="C00000"/>
                </a:solidFill>
              </a:rPr>
              <a:t> 9‘600</a:t>
            </a:r>
          </a:p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43A36B-54EE-F632-8B6B-700CF73F3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421" y="282341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Run 6</a:t>
            </a:r>
            <a:endParaRPr/>
          </a:p>
        </p:txBody>
      </p:sp>
      <p:sp>
        <p:nvSpPr>
          <p:cNvPr id="214" name="Google Shape;214;p1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No RGB-scaling of the images, only gray-scale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This reduces the number of channels from 3 to 1</a:t>
            </a:r>
          </a:p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</p:txBody>
      </p:sp>
      <p:pic>
        <p:nvPicPr>
          <p:cNvPr id="4" name="Google Shape;128;p1" descr="Ein Bild, das Katze, Hauskatze, Säugetier, drinnen enthält.&#10;&#10;Automatisch generierte Beschreibung">
            <a:extLst>
              <a:ext uri="{FF2B5EF4-FFF2-40B4-BE49-F238E27FC236}">
                <a16:creationId xmlns:a16="http://schemas.microsoft.com/office/drawing/2014/main" id="{355F69F3-0E76-3FD7-9A65-9F770D1BEC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5536" y="3350489"/>
            <a:ext cx="2580799" cy="194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8;p1" descr="Ein Bild, das Katze, Hauskatze, Säugetier, drinnen enthält.&#10;&#10;Automatisch generierte Beschreibung">
            <a:extLst>
              <a:ext uri="{FF2B5EF4-FFF2-40B4-BE49-F238E27FC236}">
                <a16:creationId xmlns:a16="http://schemas.microsoft.com/office/drawing/2014/main" id="{4E10018F-BD0D-A7FC-C8FE-A25E436B771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567011" y="3350489"/>
            <a:ext cx="2580799" cy="19442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6;p8">
            <a:extLst>
              <a:ext uri="{FF2B5EF4-FFF2-40B4-BE49-F238E27FC236}">
                <a16:creationId xmlns:a16="http://schemas.microsoft.com/office/drawing/2014/main" id="{E5E85556-4914-24CC-507A-92FF944E0988}"/>
              </a:ext>
            </a:extLst>
          </p:cNvPr>
          <p:cNvSpPr/>
          <p:nvPr/>
        </p:nvSpPr>
        <p:spPr>
          <a:xfrm>
            <a:off x="5394038" y="4171950"/>
            <a:ext cx="742736" cy="30527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70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5052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ring, blur&#10;&#10;Description automatically generated">
            <a:extLst>
              <a:ext uri="{FF2B5EF4-FFF2-40B4-BE49-F238E27FC236}">
                <a16:creationId xmlns:a16="http://schemas.microsoft.com/office/drawing/2014/main" id="{65BB7AE1-7656-D4B1-9B37-3A3E2800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20" y="2823410"/>
            <a:ext cx="2438399" cy="2438399"/>
          </a:xfrm>
          <a:prstGeom prst="rect">
            <a:avLst/>
          </a:prstGeom>
        </p:spPr>
      </p:pic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 dirty="0"/>
              <a:t>Run 6</a:t>
            </a:r>
            <a:endParaRPr dirty="0"/>
          </a:p>
        </p:txBody>
      </p:sp>
      <p:sp>
        <p:nvSpPr>
          <p:cNvPr id="208" name="Google Shape;208;p1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Batch size: 30 </a:t>
            </a:r>
            <a:endParaRPr lang="en-US" b="1" dirty="0">
              <a:solidFill>
                <a:srgbClr val="C00000"/>
              </a:solidFill>
            </a:endParaRP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Number of channels: 3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</a:rPr>
              <a:t>1</a:t>
            </a:r>
            <a:r>
              <a:rPr lang="en-US" dirty="0"/>
              <a:t> (grey-scaling of images)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Number of classes: 4 (human, dog, cat, eyeglasses)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Image size: 128 * 128 </a:t>
            </a:r>
            <a:r>
              <a:rPr lang="en-US" dirty="0" err="1"/>
              <a:t>px</a:t>
            </a:r>
            <a:endParaRPr lang="en-US"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Latent space: 100 dimensions 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Epochs: 50 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Number of input images: 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Human images: 10‘000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</a:rPr>
              <a:t> 20‘000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Dog images: 9‘600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</a:rPr>
              <a:t> 19‘200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Cat images: 9‘600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</a:rPr>
              <a:t> 19‘200</a:t>
            </a:r>
          </a:p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7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 dirty="0"/>
              <a:t>Run 7</a:t>
            </a:r>
            <a:endParaRPr dirty="0"/>
          </a:p>
        </p:txBody>
      </p:sp>
      <p:sp>
        <p:nvSpPr>
          <p:cNvPr id="214" name="Google Shape;214;p1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Changes in the generator (added complexity)</a:t>
            </a:r>
          </a:p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</p:txBody>
      </p:sp>
      <p:pic>
        <p:nvPicPr>
          <p:cNvPr id="8" name="Google Shape;161;p5">
            <a:extLst>
              <a:ext uri="{FF2B5EF4-FFF2-40B4-BE49-F238E27FC236}">
                <a16:creationId xmlns:a16="http://schemas.microsoft.com/office/drawing/2014/main" id="{AE684679-9BFC-5A47-C6E1-4444F351C0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8665" y="2704509"/>
            <a:ext cx="1864092" cy="337930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4;p8">
            <a:extLst>
              <a:ext uri="{FF2B5EF4-FFF2-40B4-BE49-F238E27FC236}">
                <a16:creationId xmlns:a16="http://schemas.microsoft.com/office/drawing/2014/main" id="{E858C012-F7A9-D5EE-C375-EB458C27E2C4}"/>
              </a:ext>
            </a:extLst>
          </p:cNvPr>
          <p:cNvSpPr/>
          <p:nvPr/>
        </p:nvSpPr>
        <p:spPr>
          <a:xfrm>
            <a:off x="7507705" y="1660358"/>
            <a:ext cx="4078706" cy="6978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E12012-D66A-37BE-A1DA-EFB628F4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265" y="1015172"/>
            <a:ext cx="2270172" cy="49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86;p8">
            <a:extLst>
              <a:ext uri="{FF2B5EF4-FFF2-40B4-BE49-F238E27FC236}">
                <a16:creationId xmlns:a16="http://schemas.microsoft.com/office/drawing/2014/main" id="{820EF55D-1213-A11D-4A74-81AA193B6ABF}"/>
              </a:ext>
            </a:extLst>
          </p:cNvPr>
          <p:cNvSpPr/>
          <p:nvPr/>
        </p:nvSpPr>
        <p:spPr>
          <a:xfrm>
            <a:off x="7312235" y="4170441"/>
            <a:ext cx="390939" cy="1606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70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" name="Google Shape;187;p8">
            <a:extLst>
              <a:ext uri="{FF2B5EF4-FFF2-40B4-BE49-F238E27FC236}">
                <a16:creationId xmlns:a16="http://schemas.microsoft.com/office/drawing/2014/main" id="{03714BBD-3A55-DF06-5FB8-B93861110BED}"/>
              </a:ext>
            </a:extLst>
          </p:cNvPr>
          <p:cNvSpPr/>
          <p:nvPr/>
        </p:nvSpPr>
        <p:spPr>
          <a:xfrm>
            <a:off x="4633411" y="2577465"/>
            <a:ext cx="2300400" cy="3594320"/>
          </a:xfrm>
          <a:prstGeom prst="rect">
            <a:avLst/>
          </a:prstGeom>
          <a:noFill/>
          <a:ln w="76200" cap="flat" cmpd="sng">
            <a:solidFill>
              <a:srgbClr val="EC7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" name="Google Shape;188;p8">
            <a:extLst>
              <a:ext uri="{FF2B5EF4-FFF2-40B4-BE49-F238E27FC236}">
                <a16:creationId xmlns:a16="http://schemas.microsoft.com/office/drawing/2014/main" id="{7A0745C1-12AD-C36E-D541-72B82F7B2FA1}"/>
              </a:ext>
            </a:extLst>
          </p:cNvPr>
          <p:cNvSpPr/>
          <p:nvPr/>
        </p:nvSpPr>
        <p:spPr>
          <a:xfrm>
            <a:off x="8081598" y="665860"/>
            <a:ext cx="2365506" cy="5632672"/>
          </a:xfrm>
          <a:prstGeom prst="rect">
            <a:avLst/>
          </a:prstGeom>
          <a:noFill/>
          <a:ln w="76200" cap="flat" cmpd="sng">
            <a:solidFill>
              <a:srgbClr val="EC7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21254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rowd&#10;&#10;Description automatically generated">
            <a:extLst>
              <a:ext uri="{FF2B5EF4-FFF2-40B4-BE49-F238E27FC236}">
                <a16:creationId xmlns:a16="http://schemas.microsoft.com/office/drawing/2014/main" id="{510E957D-E669-60A4-32A3-A8D4BCBE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20" y="2823410"/>
            <a:ext cx="2438399" cy="2438399"/>
          </a:xfrm>
          <a:prstGeom prst="rect">
            <a:avLst/>
          </a:prstGeom>
        </p:spPr>
      </p:pic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 dirty="0"/>
              <a:t>Run 7</a:t>
            </a:r>
            <a:endParaRPr dirty="0"/>
          </a:p>
        </p:txBody>
      </p:sp>
      <p:sp>
        <p:nvSpPr>
          <p:cNvPr id="208" name="Google Shape;208;p1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Batch size: 30 </a:t>
            </a:r>
            <a:endParaRPr lang="en-US" b="1" dirty="0">
              <a:solidFill>
                <a:srgbClr val="C00000"/>
              </a:solidFill>
            </a:endParaRP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Number of channels: 1 (grey-scaling of images)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Number of classes: 4 (human, dog, cat, eyeglasses)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Image size: 128 * 128 </a:t>
            </a:r>
            <a:r>
              <a:rPr lang="en-US" dirty="0" err="1"/>
              <a:t>px</a:t>
            </a:r>
            <a:endParaRPr lang="en-US"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Latent space: 100 dimensions </a:t>
            </a:r>
          </a:p>
          <a:p>
            <a:pPr marL="91440" indent="-111601">
              <a:spcBef>
                <a:spcPts val="1400"/>
              </a:spcBef>
              <a:buSzPct val="100000"/>
              <a:buFont typeface="Arial"/>
              <a:buChar char="•"/>
            </a:pPr>
            <a:r>
              <a:rPr lang="en-US" dirty="0"/>
              <a:t>Epochs: 50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</a:rPr>
              <a:t> 40</a:t>
            </a:r>
            <a:endParaRPr lang="en-US"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Number of input images: 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Human images: 20‘000</a:t>
            </a:r>
            <a:endParaRPr lang="en-US" b="1" dirty="0">
              <a:solidFill>
                <a:srgbClr val="C00000"/>
              </a:solidFill>
            </a:endParaRP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Dog images: 19‘200</a:t>
            </a:r>
            <a:endParaRPr lang="en-US" b="1" dirty="0">
              <a:solidFill>
                <a:srgbClr val="C00000"/>
              </a:solidFill>
            </a:endParaRP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Cat images: 19‘200</a:t>
            </a:r>
            <a:endParaRPr lang="en-US" b="1" dirty="0">
              <a:solidFill>
                <a:srgbClr val="C00000"/>
              </a:solidFill>
            </a:endParaRPr>
          </a:p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 dirty="0"/>
              <a:t>Run 8</a:t>
            </a:r>
            <a:endParaRPr dirty="0"/>
          </a:p>
        </p:txBody>
      </p:sp>
      <p:sp>
        <p:nvSpPr>
          <p:cNvPr id="214" name="Google Shape;214;p1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Since eyeglasses are the most important feature to put glasses on a given face, we separate them to assure they are represented with as many images as possible</a:t>
            </a:r>
            <a:br>
              <a:rPr lang="en-US" dirty="0"/>
            </a:br>
            <a:endParaRPr lang="en-US" dirty="0"/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Therefore, we import the eyeglasses not only in the context of human faces, but also in a separate folder with images of faces with eyeglasses</a:t>
            </a:r>
          </a:p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6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 dirty="0"/>
              <a:t>Run 8</a:t>
            </a:r>
            <a:endParaRPr dirty="0"/>
          </a:p>
        </p:txBody>
      </p:sp>
      <p:sp>
        <p:nvSpPr>
          <p:cNvPr id="208" name="Google Shape;208;p1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97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Batch size: 30 </a:t>
            </a:r>
            <a:endParaRPr lang="en-US" b="1" dirty="0">
              <a:solidFill>
                <a:srgbClr val="C00000"/>
              </a:solidFill>
            </a:endParaRP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Number of channels: 1 (grey-scaling of images)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Number of classes: 4 (human, dog, cat, eyeglasses)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Image size: 128 * 128 </a:t>
            </a:r>
            <a:r>
              <a:rPr lang="en-US" dirty="0" err="1"/>
              <a:t>px</a:t>
            </a:r>
            <a:endParaRPr lang="en-US"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Latent space: 100 dimensions </a:t>
            </a:r>
          </a:p>
          <a:p>
            <a:pPr marL="91440" indent="-111601">
              <a:spcBef>
                <a:spcPts val="1400"/>
              </a:spcBef>
              <a:buSzPct val="100000"/>
              <a:buFont typeface="Arial"/>
              <a:buChar char="•"/>
            </a:pPr>
            <a:r>
              <a:rPr lang="en-US" dirty="0"/>
              <a:t>Epochs: 50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</a:rPr>
              <a:t> 20</a:t>
            </a:r>
            <a:endParaRPr lang="en-US"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Number of input images: 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Human images: 20‘000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</a:rPr>
              <a:t> 10‘000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Dog images: 19‘200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</a:rPr>
              <a:t> 14‘400</a:t>
            </a: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 dirty="0"/>
              <a:t>Cat images: 19‘200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</a:rPr>
              <a:t> 14‘400</a:t>
            </a:r>
          </a:p>
          <a:p>
            <a:pPr marL="384048" lvl="1" indent="-182911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dirty="0"/>
              <a:t>Eyeglasses images: 19‘200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US" b="1" dirty="0">
                <a:solidFill>
                  <a:srgbClr val="C00000"/>
                </a:solidFill>
              </a:rPr>
              <a:t> 3’397</a:t>
            </a:r>
          </a:p>
          <a:p>
            <a:pPr marL="9144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52E2F84-BCC2-376B-5072-F5319AC97E06}"/>
              </a:ext>
            </a:extLst>
          </p:cNvPr>
          <p:cNvSpPr/>
          <p:nvPr/>
        </p:nvSpPr>
        <p:spPr>
          <a:xfrm>
            <a:off x="7018421" y="2823411"/>
            <a:ext cx="24384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Placeholder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gif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8366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13"/>
          <p:cNvGraphicFramePr/>
          <p:nvPr>
            <p:extLst>
              <p:ext uri="{D42A27DB-BD31-4B8C-83A1-F6EECF244321}">
                <p14:modId xmlns:p14="http://schemas.microsoft.com/office/powerpoint/2010/main" val="136430413"/>
              </p:ext>
            </p:extLst>
          </p:nvPr>
        </p:nvGraphicFramePr>
        <p:xfrm>
          <a:off x="1096960" y="2216879"/>
          <a:ext cx="10058400" cy="4079635"/>
        </p:xfrm>
        <a:graphic>
          <a:graphicData uri="http://schemas.openxmlformats.org/drawingml/2006/table">
            <a:tbl>
              <a:tblPr firstRow="1" bandRow="1">
                <a:noFill/>
                <a:tableStyleId>{606AB169-1E99-4A69-BFF4-C82FFF6EA54D}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3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b="0" u="none" strike="noStrike" cap="none">
                          <a:solidFill>
                            <a:schemeClr val="lt1"/>
                          </a:solidFill>
                        </a:rPr>
                        <a:t>RUN 1</a:t>
                      </a:r>
                      <a:endParaRPr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b="0" u="none" strike="noStrike" cap="none">
                          <a:solidFill>
                            <a:schemeClr val="lt1"/>
                          </a:solidFill>
                        </a:rPr>
                        <a:t>RUN 2</a:t>
                      </a:r>
                      <a:endParaRPr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b="0" u="none" strike="noStrike" cap="none">
                          <a:solidFill>
                            <a:schemeClr val="lt1"/>
                          </a:solidFill>
                        </a:rPr>
                        <a:t>RUN 3</a:t>
                      </a:r>
                      <a:endParaRPr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b="0" u="none" strike="noStrike" cap="none">
                          <a:solidFill>
                            <a:schemeClr val="lt1"/>
                          </a:solidFill>
                        </a:rPr>
                        <a:t>RUN 4</a:t>
                      </a:r>
                      <a:endParaRPr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Human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10‘000</a:t>
                      </a:r>
                      <a:endParaRPr sz="2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Dog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4‘863</a:t>
                      </a:r>
                      <a:endParaRPr sz="2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Cat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1‘668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Human images: 4‘000</a:t>
                      </a:r>
                      <a:endParaRPr sz="24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Dog images: 4‘000</a:t>
                      </a:r>
                      <a:endParaRPr sz="24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Cat images: 1‘668</a:t>
                      </a: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Human </a:t>
                      </a: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b="0" i="0" u="none" strike="noStrike" cap="non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2‘000</a:t>
                      </a:r>
                      <a:endParaRPr sz="24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Dog </a:t>
                      </a: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b="0" i="0" u="none" strike="noStrike" cap="non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2‘000</a:t>
                      </a:r>
                      <a:endParaRPr sz="24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Cat </a:t>
                      </a: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b="0" i="0" u="none" strike="noStrike" cap="non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1‘668</a:t>
                      </a:r>
                      <a:endParaRPr sz="240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Human images: 23‘600</a:t>
                      </a:r>
                      <a:endParaRPr sz="24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Dog images: 4‘800</a:t>
                      </a:r>
                      <a:endParaRPr sz="24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Cat images: 1‘600</a:t>
                      </a:r>
                      <a:endParaRPr sz="240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Image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*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px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Number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of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16‘533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Epochs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200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Latent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space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dims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Batch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64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Channels: 3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Image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*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px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Number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of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9‘668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Epochs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Latent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space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100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dims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Batch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64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Channels: 3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Image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*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px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Number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of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5‘668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Epochs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Latent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space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dims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Batch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64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Channels: 3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Image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*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px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Number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of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30‘000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Epochs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50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Latent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space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100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dims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Batch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32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Channels: 3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74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Human</a:t>
                      </a:r>
                      <a:endParaRPr lang="de-DE"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Dog </a:t>
                      </a:r>
                      <a:endParaRPr lang="de-DE"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Human</a:t>
                      </a:r>
                      <a:endParaRPr lang="de-DE"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Human</a:t>
                      </a:r>
                      <a:endParaRPr lang="de-DE"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00FD201-3E1B-2807-E569-A9032F90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06" y="5445776"/>
            <a:ext cx="909210" cy="899852"/>
          </a:xfrm>
          <a:prstGeom prst="rect">
            <a:avLst/>
          </a:prstGeom>
        </p:spPr>
      </p:pic>
      <p:sp>
        <p:nvSpPr>
          <p:cNvPr id="220" name="Google Shape;220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Summary</a:t>
            </a:r>
            <a:endParaRPr/>
          </a:p>
        </p:txBody>
      </p:sp>
      <p:sp>
        <p:nvSpPr>
          <p:cNvPr id="222" name="Google Shape;222;p13"/>
          <p:cNvSpPr txBox="1"/>
          <p:nvPr/>
        </p:nvSpPr>
        <p:spPr>
          <a:xfrm rot="-5400000">
            <a:off x="-43490" y="4368888"/>
            <a:ext cx="1228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b="1" cap="none" dirty="0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HYPER-PARAMETERS</a:t>
            </a:r>
            <a:endParaRPr sz="1050" b="1" dirty="0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 rot="-5400000">
            <a:off x="266574" y="3302041"/>
            <a:ext cx="60834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b="1" cap="non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</a:t>
            </a:r>
            <a:endParaRPr sz="1050" b="1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4" name="Google Shape;224;p13"/>
          <p:cNvSpPr txBox="1"/>
          <p:nvPr/>
        </p:nvSpPr>
        <p:spPr>
          <a:xfrm rot="-5400000">
            <a:off x="124452" y="5429314"/>
            <a:ext cx="89234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b="1" cap="none" dirty="0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RESULTS (HUMAN)</a:t>
            </a:r>
            <a:endParaRPr sz="1050" b="1" dirty="0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5" name="Google Shape;22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6139" y="5415582"/>
            <a:ext cx="890093" cy="88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4833" y="5445776"/>
            <a:ext cx="890093" cy="88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88531" y="5445777"/>
            <a:ext cx="893189" cy="88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What the project is about</a:t>
            </a:r>
            <a:endParaRPr/>
          </a:p>
        </p:txBody>
      </p:sp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Goal</a:t>
            </a:r>
            <a:endParaRPr lang="en-US"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Create images of humans, dogs and cats </a:t>
            </a:r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Put them glasses on</a:t>
            </a: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lang="en-US"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rPr lang="en-US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Approach</a:t>
            </a:r>
            <a:endParaRPr lang="en-US"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Create a conditional GAN with four classes</a:t>
            </a:r>
          </a:p>
          <a:p>
            <a:pPr marL="384048" lvl="1" indent="-18288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Char char="•"/>
            </a:pPr>
            <a:r>
              <a:rPr lang="en-US"/>
              <a:t>Humans, dogs, cats, glasses</a:t>
            </a:r>
          </a:p>
          <a:p>
            <a:pPr marL="91440" lvl="0" indent="-1206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Glass labels are taken from the human images' dataset</a:t>
            </a:r>
          </a:p>
        </p:txBody>
      </p:sp>
      <p:pic>
        <p:nvPicPr>
          <p:cNvPr id="136" name="Google Shape;136;p2" descr="black and brown short coated d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6819" y="2557669"/>
            <a:ext cx="1704032" cy="255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 descr="black white and brown long coated dog wearing black sunglass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1249" y="2557669"/>
            <a:ext cx="1704032" cy="255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"/>
          <p:cNvSpPr/>
          <p:nvPr/>
        </p:nvSpPr>
        <p:spPr>
          <a:xfrm>
            <a:off x="8325580" y="3755352"/>
            <a:ext cx="390939" cy="1606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70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the hand on the face&#10;&#10;Description automatically generated with low confidence">
            <a:extLst>
              <a:ext uri="{FF2B5EF4-FFF2-40B4-BE49-F238E27FC236}">
                <a16:creationId xmlns:a16="http://schemas.microsoft.com/office/drawing/2014/main" id="{9BF7FB2C-D7D4-B986-7065-DB079D96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830" y="5415581"/>
            <a:ext cx="964744" cy="927922"/>
          </a:xfrm>
          <a:prstGeom prst="rect">
            <a:avLst/>
          </a:prstGeom>
        </p:spPr>
      </p:pic>
      <p:pic>
        <p:nvPicPr>
          <p:cNvPr id="3" name="Picture 2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E48AB0E5-EA25-DF61-EF74-41D64764C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371" y="5415582"/>
            <a:ext cx="964743" cy="927921"/>
          </a:xfrm>
          <a:prstGeom prst="rect">
            <a:avLst/>
          </a:prstGeom>
        </p:spPr>
      </p:pic>
      <p:graphicFrame>
        <p:nvGraphicFramePr>
          <p:cNvPr id="221" name="Google Shape;221;p13"/>
          <p:cNvGraphicFramePr/>
          <p:nvPr>
            <p:extLst>
              <p:ext uri="{D42A27DB-BD31-4B8C-83A1-F6EECF244321}">
                <p14:modId xmlns:p14="http://schemas.microsoft.com/office/powerpoint/2010/main" val="4250311684"/>
              </p:ext>
            </p:extLst>
          </p:nvPr>
        </p:nvGraphicFramePr>
        <p:xfrm>
          <a:off x="1096960" y="2216880"/>
          <a:ext cx="10058400" cy="4006391"/>
        </p:xfrm>
        <a:graphic>
          <a:graphicData uri="http://schemas.openxmlformats.org/drawingml/2006/table">
            <a:tbl>
              <a:tblPr firstRow="1" bandRow="1">
                <a:noFill/>
                <a:tableStyleId>{606AB169-1E99-4A69-BFF4-C82FFF6EA54D}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91585574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676465194"/>
                    </a:ext>
                  </a:extLst>
                </a:gridCol>
              </a:tblGrid>
              <a:tr h="6178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b="0" u="none" strike="noStrike" cap="none">
                          <a:solidFill>
                            <a:schemeClr val="lt1"/>
                          </a:solidFill>
                        </a:rPr>
                        <a:t>RUN 5</a:t>
                      </a:r>
                      <a:endParaRPr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b="0" u="none" strike="noStrike" cap="none" dirty="0">
                          <a:solidFill>
                            <a:schemeClr val="lt1"/>
                          </a:solidFill>
                        </a:rPr>
                        <a:t>RUN 6</a:t>
                      </a:r>
                      <a:endParaRPr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2400" b="0" i="0" u="none" strike="noStrike" cap="none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RUN 7</a:t>
                      </a:r>
                      <a:endParaRPr sz="2400" b="0" i="0" u="none" strike="noStrike" cap="none" dirty="0">
                        <a:solidFill>
                          <a:schemeClr val="lt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2400" b="0" i="0" u="none" strike="noStrike" cap="none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RUN 8</a:t>
                      </a:r>
                      <a:endParaRPr sz="2400" b="0" i="0" u="none" strike="noStrike" cap="none" dirty="0">
                        <a:solidFill>
                          <a:schemeClr val="lt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2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Human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10‘000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Dog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9‘600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Cat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9‘600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Human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20‘000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Dog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19‘200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Cat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19‘200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Human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20‘000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Dog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19‘200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Cat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19‘200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Human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10‘000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Dog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14‘400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Cat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14‘400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Eyeglasses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</a:t>
                      </a:r>
                      <a:r>
                        <a:rPr lang="de-DE" sz="1200" b="0" i="0" u="none" strike="noStrike" cap="none" dirty="0" err="1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images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: 3‘397</a:t>
                      </a:r>
                    </a:p>
                  </a:txBody>
                  <a:tcPr marL="151050" marR="151050" marT="151050" marB="15105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6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Image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*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px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Number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of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29‘200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Epochs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50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Latent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space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100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dims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Batch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30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Channels: 3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Image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*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px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Number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of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58‘400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Epochs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50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Latent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space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100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dims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Batch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30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Channels: 1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Image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*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px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Number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of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58‘400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Epochs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50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Latent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space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100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dims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Batch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30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Channels: 1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74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Image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128 * 128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px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Number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of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images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42‘197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Epochs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50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Latent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space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100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dims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Batch </a:t>
                      </a:r>
                      <a:r>
                        <a:rPr lang="de-DE" sz="1200" u="none" strike="noStrike" cap="none" dirty="0" err="1">
                          <a:solidFill>
                            <a:schemeClr val="dk1"/>
                          </a:solidFill>
                        </a:rPr>
                        <a:t>size</a:t>
                      </a: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: 30</a:t>
                      </a:r>
                      <a:endParaRPr sz="24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50"/>
                        <a:buFont typeface="Libre Franklin"/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Channels: 1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74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55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Human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Human 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Human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u="none" strike="noStrike" cap="none" dirty="0">
                          <a:solidFill>
                            <a:schemeClr val="dk1"/>
                          </a:solidFill>
                        </a:rPr>
                        <a:t>Human</a:t>
                      </a:r>
                      <a:endParaRPr sz="2400" dirty="0"/>
                    </a:p>
                  </a:txBody>
                  <a:tcPr marL="151050" marR="151050" marT="151050" marB="1510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Rechteck 17">
            <a:extLst>
              <a:ext uri="{FF2B5EF4-FFF2-40B4-BE49-F238E27FC236}">
                <a16:creationId xmlns:a16="http://schemas.microsoft.com/office/drawing/2014/main" id="{1CAB8AA0-C32A-5159-A885-A656562BD21B}"/>
              </a:ext>
            </a:extLst>
          </p:cNvPr>
          <p:cNvSpPr/>
          <p:nvPr/>
        </p:nvSpPr>
        <p:spPr>
          <a:xfrm>
            <a:off x="9689467" y="5462405"/>
            <a:ext cx="892253" cy="850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Image</a:t>
            </a:r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Summary</a:t>
            </a:r>
            <a:endParaRPr/>
          </a:p>
        </p:txBody>
      </p:sp>
      <p:sp>
        <p:nvSpPr>
          <p:cNvPr id="222" name="Google Shape;222;p13"/>
          <p:cNvSpPr txBox="1"/>
          <p:nvPr/>
        </p:nvSpPr>
        <p:spPr>
          <a:xfrm rot="-5400000">
            <a:off x="-43490" y="4368888"/>
            <a:ext cx="122847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b="1" cap="none" dirty="0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HYPER-PARAMETERS</a:t>
            </a:r>
            <a:endParaRPr sz="1050" b="1" dirty="0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 rot="-5400000">
            <a:off x="266574" y="3302041"/>
            <a:ext cx="60834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b="1" cap="non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</a:t>
            </a:r>
            <a:endParaRPr sz="1050" b="1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4" name="Google Shape;224;p13"/>
          <p:cNvSpPr txBox="1"/>
          <p:nvPr/>
        </p:nvSpPr>
        <p:spPr>
          <a:xfrm rot="-5400000">
            <a:off x="124452" y="5429314"/>
            <a:ext cx="892342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50" b="1" cap="none" dirty="0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RESULTS (HUMAN)</a:t>
            </a:r>
            <a:endParaRPr sz="1050" b="1" dirty="0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" name="Google Shape;225;p13">
            <a:extLst>
              <a:ext uri="{FF2B5EF4-FFF2-40B4-BE49-F238E27FC236}">
                <a16:creationId xmlns:a16="http://schemas.microsoft.com/office/drawing/2014/main" id="{734AD007-2D26-F32F-6F92-3789A1E87513}"/>
              </a:ext>
            </a:extLst>
          </p:cNvPr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2056139" y="5415582"/>
            <a:ext cx="890092" cy="880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81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Final structure of the model</a:t>
            </a:r>
            <a:endParaRPr/>
          </a:p>
        </p:txBody>
      </p:sp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0571" y="2201358"/>
            <a:ext cx="1645920" cy="399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5131" y="2357769"/>
            <a:ext cx="1792734" cy="329979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4"/>
          <p:cNvSpPr txBox="1"/>
          <p:nvPr/>
        </p:nvSpPr>
        <p:spPr>
          <a:xfrm rot="-5400000">
            <a:off x="4032493" y="3709730"/>
            <a:ext cx="17121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Discriminator</a:t>
            </a:r>
            <a:endParaRPr sz="1800" dirty="0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1888960" y="2105526"/>
            <a:ext cx="2003258" cy="3880185"/>
          </a:xfrm>
          <a:prstGeom prst="rect">
            <a:avLst/>
          </a:prstGeom>
          <a:noFill/>
          <a:ln w="76200" cap="flat" cmpd="sng">
            <a:solidFill>
              <a:srgbClr val="EC7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5251902" y="2067571"/>
            <a:ext cx="2003258" cy="4224945"/>
          </a:xfrm>
          <a:prstGeom prst="rect">
            <a:avLst/>
          </a:prstGeom>
          <a:noFill/>
          <a:ln w="76200" cap="flat" cmpd="sng">
            <a:solidFill>
              <a:srgbClr val="EC7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 rot="-5400000">
            <a:off x="782389" y="3767708"/>
            <a:ext cx="15961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Generator</a:t>
            </a:r>
            <a:endParaRPr sz="1800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" name="Google Shape;186;p8">
            <a:extLst>
              <a:ext uri="{FF2B5EF4-FFF2-40B4-BE49-F238E27FC236}">
                <a16:creationId xmlns:a16="http://schemas.microsoft.com/office/drawing/2014/main" id="{FF943931-BC28-8FEA-5D34-430B18C36192}"/>
              </a:ext>
            </a:extLst>
          </p:cNvPr>
          <p:cNvSpPr/>
          <p:nvPr/>
        </p:nvSpPr>
        <p:spPr>
          <a:xfrm>
            <a:off x="7878292" y="3884936"/>
            <a:ext cx="390939" cy="1606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70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062A842-E229-BA18-8DC4-4B4AADD27CB4}"/>
              </a:ext>
            </a:extLst>
          </p:cNvPr>
          <p:cNvSpPr txBox="1"/>
          <p:nvPr/>
        </p:nvSpPr>
        <p:spPr>
          <a:xfrm>
            <a:off x="8737598" y="3429000"/>
            <a:ext cx="25593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Leelawadee UI" panose="020B0502040204020203" pitchFamily="34" charset="-34"/>
                <a:cs typeface="Leelawadee UI" panose="020B0502040204020203" pitchFamily="34" charset="-34"/>
              </a:rPr>
              <a:t>Let‘s have a look at the code in Google Colab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Evaluation</a:t>
            </a:r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body" idx="1"/>
          </p:nvPr>
        </p:nvSpPr>
        <p:spPr>
          <a:xfrm>
            <a:off x="1578458" y="2440639"/>
            <a:ext cx="739532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There is no objective function used when training GAN generator models, meaning models must be evaluated using the quality of the generated synthetic images.</a:t>
            </a:r>
          </a:p>
        </p:txBody>
      </p:sp>
      <p:sp>
        <p:nvSpPr>
          <p:cNvPr id="246" name="Google Shape;246;p15"/>
          <p:cNvSpPr/>
          <p:nvPr/>
        </p:nvSpPr>
        <p:spPr>
          <a:xfrm>
            <a:off x="1425387" y="2272553"/>
            <a:ext cx="7766994" cy="139177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EC7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1156447" y="3429000"/>
            <a:ext cx="672353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8693070" y="2061473"/>
            <a:ext cx="672353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1238809" y="2558569"/>
            <a:ext cx="467286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>
                <a:solidFill>
                  <a:srgbClr val="EC701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„</a:t>
            </a:r>
            <a:endParaRPr/>
          </a:p>
        </p:txBody>
      </p:sp>
      <p:sp>
        <p:nvSpPr>
          <p:cNvPr id="250" name="Google Shape;250;p15"/>
          <p:cNvSpPr txBox="1"/>
          <p:nvPr/>
        </p:nvSpPr>
        <p:spPr>
          <a:xfrm>
            <a:off x="8725095" y="1785385"/>
            <a:ext cx="467286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dirty="0">
                <a:solidFill>
                  <a:srgbClr val="EC701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 dirty="0"/>
          </a:p>
        </p:txBody>
      </p:sp>
      <p:sp>
        <p:nvSpPr>
          <p:cNvPr id="251" name="Google Shape;251;p15"/>
          <p:cNvSpPr txBox="1"/>
          <p:nvPr/>
        </p:nvSpPr>
        <p:spPr>
          <a:xfrm>
            <a:off x="6901340" y="3215827"/>
            <a:ext cx="247761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dirty="0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Jason Brownlee (2019)</a:t>
            </a:r>
            <a:endParaRPr sz="1400" dirty="0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1097280" y="4123049"/>
            <a:ext cx="10058400" cy="2033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de-DE" sz="1900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Manual GAN Evaluation</a:t>
            </a:r>
            <a:endParaRPr dirty="0"/>
          </a:p>
          <a:p>
            <a:pPr marL="91440" marR="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900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Most common approach: Save and compare models over </a:t>
            </a:r>
            <a:r>
              <a:rPr lang="en-US" sz="1900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tim</a:t>
            </a:r>
            <a:r>
              <a:rPr lang="de-DE" sz="1900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</a:t>
            </a:r>
            <a:endParaRPr dirty="0"/>
          </a:p>
          <a:p>
            <a:pPr marL="91440" marR="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900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Limitations and drawbacks:</a:t>
            </a:r>
            <a:endParaRPr lang="en-US" dirty="0"/>
          </a:p>
          <a:p>
            <a:pPr marL="384048" marR="0" lvl="1" indent="-1829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Subjectivity</a:t>
            </a:r>
            <a:endParaRPr dirty="0"/>
          </a:p>
          <a:p>
            <a:pPr marL="384048" marR="0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Required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target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domain</a:t>
            </a:r>
            <a:endParaRPr dirty="0"/>
          </a:p>
          <a:p>
            <a:pPr marL="384048" marR="0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Only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 limited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of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images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be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evaluated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in a </a:t>
            </a:r>
            <a:r>
              <a:rPr lang="de-DE" sz="1700" b="0" i="0" u="none" strike="noStrike" cap="none" dirty="0" err="1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reasonable</a:t>
            </a:r>
            <a:r>
              <a:rPr lang="de-DE" sz="1700" b="0" i="0" u="none" strike="noStrike" cap="none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time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icture containing cat&#10;&#10;Description automatically generated">
            <a:extLst>
              <a:ext uri="{FF2B5EF4-FFF2-40B4-BE49-F238E27FC236}">
                <a16:creationId xmlns:a16="http://schemas.microsoft.com/office/drawing/2014/main" id="{5012570D-89BF-AF45-C3EB-A17CC70E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651" y="5232468"/>
            <a:ext cx="805329" cy="774591"/>
          </a:xfrm>
          <a:prstGeom prst="rect">
            <a:avLst/>
          </a:prstGeom>
        </p:spPr>
      </p:pic>
      <p:pic>
        <p:nvPicPr>
          <p:cNvPr id="67" name="Picture 66" descr="A picture containing blur&#10;&#10;Description automatically generated">
            <a:extLst>
              <a:ext uri="{FF2B5EF4-FFF2-40B4-BE49-F238E27FC236}">
                <a16:creationId xmlns:a16="http://schemas.microsoft.com/office/drawing/2014/main" id="{4303010E-8010-8E12-2FB6-560B200E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719" y="5225357"/>
            <a:ext cx="777581" cy="747902"/>
          </a:xfrm>
          <a:prstGeom prst="rect">
            <a:avLst/>
          </a:prstGeom>
        </p:spPr>
      </p:pic>
      <p:pic>
        <p:nvPicPr>
          <p:cNvPr id="65" name="Picture 6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F94AE033-E573-7123-191B-42F16173A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45" y="5285729"/>
            <a:ext cx="694680" cy="687530"/>
          </a:xfrm>
          <a:prstGeom prst="rect">
            <a:avLst/>
          </a:prstGeom>
        </p:spPr>
      </p:pic>
      <p:pic>
        <p:nvPicPr>
          <p:cNvPr id="63" name="Picture 62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C8C88AD9-5402-3D69-3F62-33F6A2C31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899" y="5270659"/>
            <a:ext cx="709906" cy="702600"/>
          </a:xfrm>
          <a:prstGeom prst="rect">
            <a:avLst/>
          </a:prstGeom>
        </p:spPr>
      </p:pic>
      <p:pic>
        <p:nvPicPr>
          <p:cNvPr id="61" name="Picture 60" descr="Shape, square&#10;&#10;Description automatically generated">
            <a:extLst>
              <a:ext uri="{FF2B5EF4-FFF2-40B4-BE49-F238E27FC236}">
                <a16:creationId xmlns:a16="http://schemas.microsoft.com/office/drawing/2014/main" id="{1DE4BF89-F163-5F25-EF1E-DF66EFB73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184" y="5264070"/>
            <a:ext cx="671297" cy="664388"/>
          </a:xfrm>
          <a:prstGeom prst="rect">
            <a:avLst/>
          </a:prstGeom>
        </p:spPr>
      </p:pic>
      <p:pic>
        <p:nvPicPr>
          <p:cNvPr id="59" name="Picture 58" descr="A picture containing text, blurry&#10;&#10;Description automatically generated">
            <a:extLst>
              <a:ext uri="{FF2B5EF4-FFF2-40B4-BE49-F238E27FC236}">
                <a16:creationId xmlns:a16="http://schemas.microsoft.com/office/drawing/2014/main" id="{BE959DD4-99E5-B445-3A1D-B23793620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9747" y="5277637"/>
            <a:ext cx="702855" cy="695621"/>
          </a:xfrm>
          <a:prstGeom prst="rect">
            <a:avLst/>
          </a:prstGeom>
        </p:spPr>
      </p:pic>
      <p:pic>
        <p:nvPicPr>
          <p:cNvPr id="57" name="Picture 56" descr="A picture containing light, nature&#10;&#10;Description automatically generated">
            <a:extLst>
              <a:ext uri="{FF2B5EF4-FFF2-40B4-BE49-F238E27FC236}">
                <a16:creationId xmlns:a16="http://schemas.microsoft.com/office/drawing/2014/main" id="{F7B33302-D24D-D1A2-8BAD-A679028DD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383" y="5298295"/>
            <a:ext cx="661291" cy="654485"/>
          </a:xfrm>
          <a:prstGeom prst="rect">
            <a:avLst/>
          </a:prstGeom>
        </p:spPr>
      </p:pic>
      <p:pic>
        <p:nvPicPr>
          <p:cNvPr id="55" name="Picture 54" descr="A black and white photo of a cat&#10;&#10;Description automatically generated with low confidence">
            <a:extLst>
              <a:ext uri="{FF2B5EF4-FFF2-40B4-BE49-F238E27FC236}">
                <a16:creationId xmlns:a16="http://schemas.microsoft.com/office/drawing/2014/main" id="{C5B17F24-9E49-9044-F210-F3F7CF79F2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1300" y="4181599"/>
            <a:ext cx="805329" cy="774591"/>
          </a:xfrm>
          <a:prstGeom prst="rect">
            <a:avLst/>
          </a:prstGeom>
        </p:spPr>
      </p:pic>
      <p:pic>
        <p:nvPicPr>
          <p:cNvPr id="53" name="Picture 52" descr="A picture containing cloudy, clouds&#10;&#10;Description automatically generated">
            <a:extLst>
              <a:ext uri="{FF2B5EF4-FFF2-40B4-BE49-F238E27FC236}">
                <a16:creationId xmlns:a16="http://schemas.microsoft.com/office/drawing/2014/main" id="{47940A32-F970-62BE-A949-AF795D79D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169" y="4197742"/>
            <a:ext cx="819587" cy="7883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28D82E-8E71-4BFF-7CF3-FE73CCB315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25630" y="4207573"/>
            <a:ext cx="720424" cy="713010"/>
          </a:xfrm>
          <a:prstGeom prst="rect">
            <a:avLst/>
          </a:prstGeom>
        </p:spPr>
      </p:pic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A20304D4-45BC-5A7B-CBAD-01A3FA2C14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3683" y="4233001"/>
            <a:ext cx="667947" cy="661073"/>
          </a:xfrm>
          <a:prstGeom prst="rect">
            <a:avLst/>
          </a:prstGeom>
        </p:spPr>
      </p:pic>
      <p:pic>
        <p:nvPicPr>
          <p:cNvPr id="47" name="Picture 46" descr="Shape, square&#10;&#10;Description automatically generated">
            <a:extLst>
              <a:ext uri="{FF2B5EF4-FFF2-40B4-BE49-F238E27FC236}">
                <a16:creationId xmlns:a16="http://schemas.microsoft.com/office/drawing/2014/main" id="{520A23C7-7796-8453-CBE8-4BB0A6DE5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296" y="4233001"/>
            <a:ext cx="661291" cy="65448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4FEA4C0-0694-5085-9179-1EEAE2E2AD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9747" y="4207572"/>
            <a:ext cx="685307" cy="678254"/>
          </a:xfrm>
          <a:prstGeom prst="rect">
            <a:avLst/>
          </a:prstGeom>
        </p:spPr>
      </p:pic>
      <p:pic>
        <p:nvPicPr>
          <p:cNvPr id="43" name="Picture 42" descr="A picture containing light, traffic, outdoor, lit&#10;&#10;Description automatically generated">
            <a:extLst>
              <a:ext uri="{FF2B5EF4-FFF2-40B4-BE49-F238E27FC236}">
                <a16:creationId xmlns:a16="http://schemas.microsoft.com/office/drawing/2014/main" id="{861C4290-2063-812C-402F-A2BFDEFCEA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6727" y="4233001"/>
            <a:ext cx="661291" cy="654485"/>
          </a:xfrm>
          <a:prstGeom prst="rect">
            <a:avLst/>
          </a:prstGeom>
        </p:spPr>
      </p:pic>
      <p:pic>
        <p:nvPicPr>
          <p:cNvPr id="41" name="Picture 40" descr="A person with the hand on the face&#10;&#10;Description automatically generated with low confidence">
            <a:extLst>
              <a:ext uri="{FF2B5EF4-FFF2-40B4-BE49-F238E27FC236}">
                <a16:creationId xmlns:a16="http://schemas.microsoft.com/office/drawing/2014/main" id="{045D1FB0-103C-28B7-4D25-084F11E6F5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8822" y="3130730"/>
            <a:ext cx="805329" cy="774591"/>
          </a:xfrm>
          <a:prstGeom prst="rect">
            <a:avLst/>
          </a:prstGeom>
        </p:spPr>
      </p:pic>
      <p:pic>
        <p:nvPicPr>
          <p:cNvPr id="39" name="Picture 38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18966AE0-55D7-2831-9C2E-4211063244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1386" y="3117016"/>
            <a:ext cx="819587" cy="788305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EDDE19-FE9D-D595-E87E-F15017C96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900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Comparison of models over time</a:t>
            </a:r>
          </a:p>
          <a:p>
            <a:pPr marL="91440" marR="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800" dirty="0"/>
              <a:t>Human images development: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91440" marR="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Dog images development:</a:t>
            </a:r>
            <a:br>
              <a:rPr lang="en-US" sz="1800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br>
              <a:rPr lang="en-US" sz="1800" dirty="0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 lang="en-US" sz="1800" dirty="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" marR="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800" dirty="0"/>
              <a:t>Cat images development:</a:t>
            </a:r>
            <a:endParaRPr lang="en-US" sz="1800" dirty="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7" name="Picture 36" descr="A picture containing text, outdoor, green, light&#10;&#10;Description automatically generated">
            <a:extLst>
              <a:ext uri="{FF2B5EF4-FFF2-40B4-BE49-F238E27FC236}">
                <a16:creationId xmlns:a16="http://schemas.microsoft.com/office/drawing/2014/main" id="{F8AD6FC4-6E9A-9B6F-2744-4B0E99179F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2101" y="3134075"/>
            <a:ext cx="720424" cy="713010"/>
          </a:xfrm>
          <a:prstGeom prst="rect">
            <a:avLst/>
          </a:prstGeom>
        </p:spPr>
      </p:pic>
      <p:pic>
        <p:nvPicPr>
          <p:cNvPr id="35" name="Picture 34" descr="A picture containing text, staring&#10;&#10;Description automatically generated">
            <a:extLst>
              <a:ext uri="{FF2B5EF4-FFF2-40B4-BE49-F238E27FC236}">
                <a16:creationId xmlns:a16="http://schemas.microsoft.com/office/drawing/2014/main" id="{FE68115F-4C3C-BE6D-3AD9-8C03B29324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77687" y="3143430"/>
            <a:ext cx="685308" cy="678255"/>
          </a:xfrm>
          <a:prstGeom prst="rect">
            <a:avLst/>
          </a:prstGeom>
        </p:spPr>
      </p:pic>
      <p:pic>
        <p:nvPicPr>
          <p:cNvPr id="33" name="Picture 32" descr="Shape, square&#10;&#10;Description automatically generated">
            <a:extLst>
              <a:ext uri="{FF2B5EF4-FFF2-40B4-BE49-F238E27FC236}">
                <a16:creationId xmlns:a16="http://schemas.microsoft.com/office/drawing/2014/main" id="{671678B7-1471-4397-6E4C-BF8356A9D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6904" y="3158420"/>
            <a:ext cx="660710" cy="65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7D10B-697B-2EFB-D828-150861DD90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94922" y="3134075"/>
            <a:ext cx="685307" cy="678254"/>
          </a:xfrm>
          <a:prstGeom prst="rect">
            <a:avLst/>
          </a:prstGeom>
        </p:spPr>
      </p:pic>
      <p:pic>
        <p:nvPicPr>
          <p:cNvPr id="5" name="Picture 4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0ABC6766-AD6C-CED0-E541-0A89158C80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6728" y="3161119"/>
            <a:ext cx="667947" cy="6610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4D1AB8-D538-B3ED-59D1-23CA3D17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Evaluation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B37BD48-6566-1B1B-454A-9032E9C52D22}"/>
              </a:ext>
            </a:extLst>
          </p:cNvPr>
          <p:cNvSpPr/>
          <p:nvPr/>
        </p:nvSpPr>
        <p:spPr>
          <a:xfrm>
            <a:off x="6886463" y="3161119"/>
            <a:ext cx="667947" cy="66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Image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8E130D0-DF59-E6CE-30BD-EF2A6EE11DC2}"/>
              </a:ext>
            </a:extLst>
          </p:cNvPr>
          <p:cNvSpPr/>
          <p:nvPr/>
        </p:nvSpPr>
        <p:spPr>
          <a:xfrm>
            <a:off x="6886463" y="4221924"/>
            <a:ext cx="667947" cy="66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Image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E7DDACD-B127-68BB-1325-E73A92C3EAE5}"/>
              </a:ext>
            </a:extLst>
          </p:cNvPr>
          <p:cNvSpPr/>
          <p:nvPr/>
        </p:nvSpPr>
        <p:spPr>
          <a:xfrm>
            <a:off x="6886463" y="5282729"/>
            <a:ext cx="667947" cy="66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4980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D1AB8-D538-B3ED-59D1-23CA3D17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EDDE19-FE9D-D595-E87E-F15017C96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de-DE" sz="1900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Conclusion</a:t>
            </a:r>
            <a:endParaRPr lang="de-DE" dirty="0"/>
          </a:p>
          <a:p>
            <a:pPr marL="91440" marR="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800" dirty="0"/>
              <a:t>Great performance increases over the runs, with steps backwards sometimes</a:t>
            </a:r>
          </a:p>
          <a:p>
            <a:pPr marL="91440" marR="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800" dirty="0"/>
              <a:t>Performance of humans a lot better than the performance of dogs and cats</a:t>
            </a:r>
          </a:p>
          <a:p>
            <a:pPr marL="91440" marR="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1800" dirty="0"/>
              <a:t>Eyeglasses not convincingly put on</a:t>
            </a: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2443322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Comparison to existing models</a:t>
            </a:r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de-DE" dirty="0"/>
              <a:t>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Dall-e mini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huggingface</a:t>
            </a:r>
            <a:endParaRPr dirty="0"/>
          </a:p>
        </p:txBody>
      </p:sp>
      <p:pic>
        <p:nvPicPr>
          <p:cNvPr id="259" name="Google Shape;25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9158" y="2142991"/>
            <a:ext cx="509367" cy="31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6" descr="Ein Bild, das Text, drinnen enthält.&#10;&#10;Automatisch generierte Beschreibu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8522" y="2707105"/>
            <a:ext cx="2650072" cy="318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6" descr="Ein Bild, das Text, verschieden, farbig, mehrere enthält.&#10;&#10;Automatisch generierte Beschreib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3991" y="2707104"/>
            <a:ext cx="2650072" cy="318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9460" y="2707104"/>
            <a:ext cx="2650072" cy="318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EF95D-6C7D-0CED-BB5B-37E52789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learnings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47E739C-44E5-11AE-7CFA-278029AF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Training process very time-intense (about 10h per run)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Training process very RAM-intense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When working with Google </a:t>
            </a:r>
            <a:r>
              <a:rPr lang="en-US" dirty="0" err="1"/>
              <a:t>Colab</a:t>
            </a:r>
            <a:r>
              <a:rPr lang="en-US" dirty="0"/>
              <a:t>, Pro-version with GPU required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Latent space: “The greater the better” does not apply here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Smaller batch size helps with training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 err="1"/>
              <a:t>Numpy</a:t>
            </a:r>
            <a:r>
              <a:rPr lang="en-US" dirty="0"/>
              <a:t>-array as data input instead of importing the images directly and rescaling them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Image augmentation to make the data input bigger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Eyeglasses images might be still too few for the input</a:t>
            </a:r>
          </a:p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dirty="0"/>
              <a:t>Future work: First create an object detection model and build the GAN based on that</a:t>
            </a:r>
          </a:p>
        </p:txBody>
      </p:sp>
    </p:spTree>
    <p:extLst>
      <p:ext uri="{BB962C8B-B14F-4D97-AF65-F5344CB8AC3E}">
        <p14:creationId xmlns:p14="http://schemas.microsoft.com/office/powerpoint/2010/main" val="300103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Sources</a:t>
            </a:r>
            <a:endParaRPr/>
          </a:p>
        </p:txBody>
      </p:sp>
      <p:sp>
        <p:nvSpPr>
          <p:cNvPr id="268" name="Google Shape;268;p17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de-D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Datasets</a:t>
            </a:r>
            <a:endParaRPr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/>
              <a:t>Liu, Z., Luo, P., Wang, X., Tang, X. (2021).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https://mmlab.ie.cuhk.edu.hk/projects/CelebA.html (27.06.2022).</a:t>
            </a:r>
            <a:endParaRPr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/>
              <a:t>Corrado, A. (2019).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https://www.kaggle.com/datasets/alessiocorrado99/animals10 (27.06.2022).</a:t>
            </a:r>
          </a:p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endParaRPr lang="en-US" sz="1600" dirty="0">
              <a:solidFill>
                <a:srgbClr val="EC701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Code basis</a:t>
            </a:r>
            <a:endParaRPr lang="en-US"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 err="1"/>
              <a:t>Sayak</a:t>
            </a:r>
            <a:r>
              <a:rPr lang="de-DE" sz="1600" dirty="0"/>
              <a:t>, P. (2021). </a:t>
            </a:r>
            <a:r>
              <a:rPr lang="de-DE" sz="1600" dirty="0" err="1"/>
              <a:t>Conditional</a:t>
            </a:r>
            <a:r>
              <a:rPr lang="de-DE" sz="1600" dirty="0"/>
              <a:t> GAN.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https://keras.io/examples/generative/conditional_gan/ (27.06.2022). 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endParaRPr dirty="0"/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Sources</a:t>
            </a:r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de-DE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Literature</a:t>
            </a:r>
            <a:endParaRPr dirty="0">
              <a:solidFill>
                <a:srgbClr val="EC701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 err="1"/>
              <a:t>Bhannot</a:t>
            </a:r>
            <a:r>
              <a:rPr lang="de-DE" sz="1600" dirty="0"/>
              <a:t>, K. (2018). Color </a:t>
            </a:r>
            <a:r>
              <a:rPr lang="de-DE" sz="1600" dirty="0" err="1"/>
              <a:t>Identification</a:t>
            </a:r>
            <a:r>
              <a:rPr lang="de-DE" sz="1600" dirty="0"/>
              <a:t> in Images.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https://towardsdatascience.com/color-identification-in-images-machine-learning-application-b26e770c4c71 (27.06.2022). 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/>
              <a:t>Brownlee, J. (2019a).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Evaluate</a:t>
            </a:r>
            <a:r>
              <a:rPr lang="de-DE" sz="1600" dirty="0"/>
              <a:t> Generative </a:t>
            </a:r>
            <a:r>
              <a:rPr lang="de-DE" sz="1600" dirty="0" err="1"/>
              <a:t>Adversarial</a:t>
            </a:r>
            <a:r>
              <a:rPr lang="de-DE" sz="1600" dirty="0"/>
              <a:t> Networks.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https://machinelearningmastery.com/how-to-evaluate-generative-adversarial-networks/ (27.06.2022).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/>
              <a:t>Brownlee, J. (2019b). </a:t>
            </a:r>
            <a:r>
              <a:rPr lang="en-US" sz="1600" dirty="0"/>
              <a:t>How to Develop a GAN to Generate CIFAR10 Small Color Photographs. Retrieved from: https://machinelearningmastery.com/how-to-develop-a-generative-adversarial-network-for-a-cifar-10-small-object-photographs-from-scratch/ (27.06.2022).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en-US" sz="1600" dirty="0"/>
              <a:t>Brownlee, J. (2019c). How to Develop a Conditional GAN (</a:t>
            </a:r>
            <a:r>
              <a:rPr lang="en-US" sz="1600" dirty="0" err="1"/>
              <a:t>cGAN</a:t>
            </a:r>
            <a:r>
              <a:rPr lang="en-US" sz="1600" dirty="0"/>
              <a:t>) From Scratch. Retrieved from: https://machinelearningmastery.com/how-to-develop-a-conditional-generative-adversarial-network-from-scratch/ (27.06.2022).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en-US" sz="1600" dirty="0"/>
              <a:t>Brownlee, J. (2019d). How to Explore the GAN Latent Space When Generating Faces. Retrieved from: https://machinelearningmastery.com/how-to-interpolate-and-perform-vector-arithmetic-with-faces-using-a-generative-adversarial-network/ (27.06.2022).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endParaRPr lang="en-US" sz="1600" dirty="0"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endParaRPr lang="en-US" sz="1600"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endParaRPr lang="de-DE" sz="1600"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endParaRPr dirty="0"/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Sources</a:t>
            </a:r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de-DE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Literature</a:t>
            </a:r>
            <a:endParaRPr dirty="0">
              <a:solidFill>
                <a:srgbClr val="EC701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marL="91440" indent="-101600">
              <a:spcBef>
                <a:spcPts val="1400"/>
              </a:spcBef>
              <a:buSzPts val="1600"/>
            </a:pPr>
            <a:r>
              <a:rPr lang="en-US" sz="1600" dirty="0"/>
              <a:t>Hui, J. (2018). GAN – Ways to improve GAN performance. Retrieved from:  https://towardsdatascience.com/gan-ways-to-improve-gan-performance-acf37f9f59b (27.06.2022).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/>
              <a:t>Inoue, S., </a:t>
            </a:r>
            <a:r>
              <a:rPr lang="de-DE" sz="1600" dirty="0" err="1"/>
              <a:t>Gonsalves</a:t>
            </a:r>
            <a:r>
              <a:rPr lang="de-DE" sz="1600" dirty="0"/>
              <a:t>, T. (2020). LCGAN: </a:t>
            </a:r>
            <a:r>
              <a:rPr lang="de-DE" sz="1600" dirty="0" err="1"/>
              <a:t>Conditional</a:t>
            </a:r>
            <a:r>
              <a:rPr lang="de-DE" sz="1600" dirty="0"/>
              <a:t> GAN </a:t>
            </a:r>
            <a:r>
              <a:rPr lang="de-DE" sz="1600" dirty="0" err="1"/>
              <a:t>with</a:t>
            </a:r>
            <a:r>
              <a:rPr lang="de-DE" sz="1600" dirty="0"/>
              <a:t> Multiple </a:t>
            </a:r>
            <a:r>
              <a:rPr lang="de-DE" sz="1600" dirty="0" err="1"/>
              <a:t>Discrete</a:t>
            </a:r>
            <a:r>
              <a:rPr lang="de-DE" sz="1600" dirty="0"/>
              <a:t> Classes.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https://www.jstage.jst.go.jp/article/pjsai/JSAI2020/0/JSAI2020_2K4ES202/_pdf/-char/ja (27.06.2022). 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 err="1"/>
              <a:t>Sayak</a:t>
            </a:r>
            <a:r>
              <a:rPr lang="de-DE" sz="1600" dirty="0"/>
              <a:t>, P. (2021). </a:t>
            </a:r>
            <a:r>
              <a:rPr lang="de-DE" sz="1600" dirty="0" err="1"/>
              <a:t>Conditional</a:t>
            </a:r>
            <a:r>
              <a:rPr lang="de-DE" sz="1600" dirty="0"/>
              <a:t> GAN.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https://keras.io/examples/generative/conditional_gan/ (27.06.2022). 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en-US" sz="1600" dirty="0"/>
              <a:t>Shen, Y., Gu, J., Tang, X., Zhou, B. (2020). Interpreting the Latent Space of GANs for Semantic Face Editing. Retrieved from: https://openaccess.thecvf.com/content_CVPR_2020/papers/Shen_Interpreting_the_Latent_Space_of_GANs_for_Semantic_Face_Editing_CVPR_2020_paper.pdf (27.06.2022). </a:t>
            </a:r>
          </a:p>
          <a:p>
            <a:pPr marL="91440" indent="-101600">
              <a:spcBef>
                <a:spcPts val="1400"/>
              </a:spcBef>
              <a:buSzPts val="1600"/>
            </a:pPr>
            <a:r>
              <a:rPr lang="de-DE" sz="1600" dirty="0"/>
              <a:t>Yalcin, O.H. (2020). </a:t>
            </a:r>
            <a:r>
              <a:rPr lang="en-US" sz="1600" dirty="0"/>
              <a:t>Image Generation in 10 Minutes with Generative Adversarial Networks. Retrieved from: https://towardsdatascience.com/image-generation-in-10-minutes-with-generative-adversarial-networks-c2afc56bfa3b (27.06.2022).</a:t>
            </a:r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endParaRPr lang="en-US" sz="1600" dirty="0"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</a:pPr>
            <a:endParaRPr lang="en-US" sz="1600"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endParaRPr lang="de-DE" sz="1600"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endParaRPr dirty="0"/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49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Data</a:t>
            </a:r>
            <a:endParaRPr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de-DE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Human data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CelebA dataset, provided by employees of the Chinese University of Hong Kong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202’599 images, of which 13’193 are labelled with «eyeglasses»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rPr lang="de-DE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Dog and cat data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Animal-10 dataset, provided by Alessio Corrado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4‘863 dog images and 1‘668 cat images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1026" name="Picture 2" descr="Ein Bild, das Kleidung, Person, drinnen, darstellend enthält.&#10;&#10;Automatisch generierte Beschreibung">
            <a:extLst>
              <a:ext uri="{FF2B5EF4-FFF2-40B4-BE49-F238E27FC236}">
                <a16:creationId xmlns:a16="http://schemas.microsoft.com/office/drawing/2014/main" id="{D90E6B2A-2B4C-653C-F5EF-6DF821A5B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70" y="3017480"/>
            <a:ext cx="860790" cy="10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in Bild, das Gras, Hund, draußen, Feld enthält.&#10;&#10;Automatisch generierte Beschreibung">
            <a:extLst>
              <a:ext uri="{FF2B5EF4-FFF2-40B4-BE49-F238E27FC236}">
                <a16:creationId xmlns:a16="http://schemas.microsoft.com/office/drawing/2014/main" id="{2810B769-270B-FE41-B15F-B6CA349FB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715" y="4490835"/>
            <a:ext cx="1566903" cy="104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in Bild, das Katze, Hauskatze, Säugetier, drinnen enthält.&#10;&#10;Automatisch generierte Beschreibung">
            <a:extLst>
              <a:ext uri="{FF2B5EF4-FFF2-40B4-BE49-F238E27FC236}">
                <a16:creationId xmlns:a16="http://schemas.microsoft.com/office/drawing/2014/main" id="{E4D62133-7C2B-0185-7B4C-F03E2738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521" y="4490835"/>
            <a:ext cx="1386639" cy="104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Sources</a:t>
            </a:r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de-D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Images</a:t>
            </a:r>
            <a:endParaRPr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/>
              <a:t>Kamila </a:t>
            </a:r>
            <a:r>
              <a:rPr lang="de-DE" sz="1600" dirty="0" err="1"/>
              <a:t>Maciejewska</a:t>
            </a:r>
            <a:r>
              <a:rPr lang="de-DE" sz="1600" dirty="0"/>
              <a:t> (2019).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https://unsplash.com/photos/MVThvcFzVpA (27.06.2022).</a:t>
            </a:r>
            <a:endParaRPr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 err="1"/>
              <a:t>Mollie</a:t>
            </a:r>
            <a:r>
              <a:rPr lang="de-DE" sz="1600" dirty="0"/>
              <a:t> </a:t>
            </a:r>
            <a:r>
              <a:rPr lang="de-DE" sz="1600" dirty="0" err="1"/>
              <a:t>Sivaram</a:t>
            </a:r>
            <a:r>
              <a:rPr lang="de-DE" sz="1600" dirty="0"/>
              <a:t> (2021a).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https://unsplash.com/photos/ts1zXzsD7xc (27.06.2022).</a:t>
            </a:r>
            <a:endParaRPr dirty="0"/>
          </a:p>
          <a:p>
            <a:pPr marL="9144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600"/>
              <a:buChar char=" "/>
            </a:pPr>
            <a:r>
              <a:rPr lang="de-DE" sz="1600" dirty="0" err="1"/>
              <a:t>Mollie</a:t>
            </a:r>
            <a:r>
              <a:rPr lang="de-DE" sz="1600" dirty="0"/>
              <a:t> </a:t>
            </a:r>
            <a:r>
              <a:rPr lang="de-DE" sz="1600" dirty="0" err="1"/>
              <a:t>Sivaram</a:t>
            </a:r>
            <a:r>
              <a:rPr lang="de-DE" sz="1600" dirty="0"/>
              <a:t> (2021b). </a:t>
            </a:r>
            <a:r>
              <a:rPr lang="de-DE" sz="1600" dirty="0" err="1"/>
              <a:t>Retrieved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: https://unsplash.com/photos/lVAsH8fmnt8 (27.06.2022).</a:t>
            </a:r>
            <a:endParaRPr dirty="0"/>
          </a:p>
          <a:p>
            <a:pPr marL="9144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Hyperparameters</a:t>
            </a:r>
            <a:endParaRPr/>
          </a:p>
        </p:txBody>
      </p:sp>
      <p:sp>
        <p:nvSpPr>
          <p:cNvPr id="150" name="Google Shape;150;p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Batch size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Number of channels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Number of classes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Image size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Latent space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Epochs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Number of input images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Model structure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 dirty="0"/>
              <a:t>Run 1</a:t>
            </a:r>
            <a:endParaRPr dirty="0"/>
          </a:p>
        </p:txBody>
      </p:sp>
      <p:sp>
        <p:nvSpPr>
          <p:cNvPr id="156" name="Google Shape;156;p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en-US"/>
              <a:t>Conditional GAN on MNIST dataset provided by Keras as a basis</a:t>
            </a:r>
          </a:p>
        </p:txBody>
      </p:sp>
      <p:sp>
        <p:nvSpPr>
          <p:cNvPr id="157" name="Google Shape;157;p5"/>
          <p:cNvSpPr txBox="1"/>
          <p:nvPr/>
        </p:nvSpPr>
        <p:spPr>
          <a:xfrm rot="-5400000">
            <a:off x="4958900" y="3980901"/>
            <a:ext cx="171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Discriminator</a:t>
            </a:r>
            <a:endParaRPr sz="1800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1877559" y="2655012"/>
            <a:ext cx="2003258" cy="3584922"/>
          </a:xfrm>
          <a:prstGeom prst="rect">
            <a:avLst/>
          </a:prstGeom>
          <a:noFill/>
          <a:ln w="76200" cap="flat" cmpd="sng">
            <a:solidFill>
              <a:srgbClr val="EC7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5"/>
          <p:cNvSpPr txBox="1"/>
          <p:nvPr/>
        </p:nvSpPr>
        <p:spPr>
          <a:xfrm rot="-5400000">
            <a:off x="772329" y="4042428"/>
            <a:ext cx="15961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40404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Generator</a:t>
            </a:r>
            <a:endParaRPr sz="1800">
              <a:solidFill>
                <a:srgbClr val="40404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0365" y="2825945"/>
            <a:ext cx="2216540" cy="280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1165" y="2757821"/>
            <a:ext cx="1864092" cy="337930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/>
          <p:nvPr/>
        </p:nvSpPr>
        <p:spPr>
          <a:xfrm>
            <a:off x="6096000" y="2655012"/>
            <a:ext cx="2405270" cy="3295214"/>
          </a:xfrm>
          <a:prstGeom prst="rect">
            <a:avLst/>
          </a:prstGeom>
          <a:noFill/>
          <a:ln w="76200" cap="flat" cmpd="sng">
            <a:solidFill>
              <a:srgbClr val="EC7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Run 1</a:t>
            </a:r>
            <a:endParaRPr/>
          </a:p>
        </p:txBody>
      </p:sp>
      <p:sp>
        <p:nvSpPr>
          <p:cNvPr id="168" name="Google Shape;168;p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/>
              <a:t>Batch size: 64</a:t>
            </a:r>
            <a:endParaRPr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/>
              <a:t>Number of channels: 3 (RGB-scaling of images)</a:t>
            </a:r>
            <a:endParaRPr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/>
              <a:t>Number of classes: 4 (human, dog, cat, eyeglasses)</a:t>
            </a:r>
            <a:endParaRPr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/>
              <a:t>Image size: 128 * 128 px</a:t>
            </a:r>
            <a:endParaRPr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/>
              <a:t>Latent space: 128 dimensions</a:t>
            </a:r>
            <a:endParaRPr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/>
              <a:t>Epochs: 200</a:t>
            </a:r>
            <a:endParaRPr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/>
              <a:t>Number of input images: </a:t>
            </a:r>
            <a:endParaRPr/>
          </a:p>
          <a:p>
            <a:pPr marL="384048" lvl="1" indent="-1829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/>
              <a:t>Human images: 10‘000</a:t>
            </a:r>
            <a:endParaRPr/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/>
              <a:t>Dog images: 4‘863</a:t>
            </a:r>
            <a:endParaRPr/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/>
              <a:t>Cat images: 1‘668</a:t>
            </a:r>
            <a:endParaRPr/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8421" y="2823411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8421" y="2823411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Run 2</a:t>
            </a:r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/>
              <a:t>Batch </a:t>
            </a:r>
            <a:r>
              <a:rPr lang="en-US" dirty="0"/>
              <a:t>size</a:t>
            </a:r>
            <a:r>
              <a:rPr lang="de-DE" dirty="0"/>
              <a:t>: 64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: 3 (RGB-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: 4 (human, </a:t>
            </a:r>
            <a:r>
              <a:rPr lang="de-DE" dirty="0" err="1"/>
              <a:t>dog</a:t>
            </a:r>
            <a:r>
              <a:rPr lang="de-DE" dirty="0"/>
              <a:t>, </a:t>
            </a:r>
            <a:r>
              <a:rPr lang="de-DE" dirty="0" err="1"/>
              <a:t>cat</a:t>
            </a:r>
            <a:r>
              <a:rPr lang="de-DE" dirty="0"/>
              <a:t>, </a:t>
            </a:r>
            <a:r>
              <a:rPr lang="de-DE" dirty="0" err="1"/>
              <a:t>eyeglasses</a:t>
            </a:r>
            <a:r>
              <a:rPr lang="de-DE" dirty="0"/>
              <a:t>)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/>
              <a:t>Image </a:t>
            </a:r>
            <a:r>
              <a:rPr lang="de-DE" dirty="0" err="1"/>
              <a:t>size</a:t>
            </a:r>
            <a:r>
              <a:rPr lang="de-DE" dirty="0"/>
              <a:t>: 128 * 128 </a:t>
            </a:r>
            <a:r>
              <a:rPr lang="de-DE" dirty="0" err="1"/>
              <a:t>px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/>
              <a:t>Latent </a:t>
            </a:r>
            <a:r>
              <a:rPr lang="de-DE" dirty="0" err="1"/>
              <a:t>space</a:t>
            </a:r>
            <a:r>
              <a:rPr lang="de-DE" dirty="0"/>
              <a:t>: 128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100</a:t>
            </a:r>
            <a:endParaRPr b="1" dirty="0">
              <a:solidFill>
                <a:srgbClr val="C00000"/>
              </a:solidFill>
            </a:endParaRP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Epochs</a:t>
            </a:r>
            <a:r>
              <a:rPr lang="de-DE" dirty="0"/>
              <a:t>: 200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100</a:t>
            </a:r>
            <a:endParaRPr b="1" dirty="0">
              <a:solidFill>
                <a:srgbClr val="C00000"/>
              </a:solidFill>
            </a:endParaRP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: </a:t>
            </a:r>
            <a:endParaRPr dirty="0"/>
          </a:p>
          <a:p>
            <a:pPr marL="384048" lvl="1" indent="-1829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dirty="0"/>
              <a:t>Human </a:t>
            </a:r>
            <a:r>
              <a:rPr lang="de-DE" dirty="0" err="1"/>
              <a:t>images</a:t>
            </a:r>
            <a:r>
              <a:rPr lang="de-DE" dirty="0"/>
              <a:t>: 10‘000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4’000</a:t>
            </a:r>
            <a:endParaRPr b="1" dirty="0">
              <a:solidFill>
                <a:srgbClr val="C00000"/>
              </a:solidFill>
            </a:endParaRP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dirty="0"/>
              <a:t>Dog </a:t>
            </a:r>
            <a:r>
              <a:rPr lang="de-DE" dirty="0" err="1"/>
              <a:t>images</a:t>
            </a:r>
            <a:r>
              <a:rPr lang="de-DE" dirty="0"/>
              <a:t>: 4‘863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4’000</a:t>
            </a:r>
            <a:endParaRPr b="1" dirty="0">
              <a:solidFill>
                <a:srgbClr val="C00000"/>
              </a:solidFill>
            </a:endParaRP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dirty="0"/>
              <a:t>Cat </a:t>
            </a:r>
            <a:r>
              <a:rPr lang="de-DE" dirty="0" err="1"/>
              <a:t>images</a:t>
            </a:r>
            <a:r>
              <a:rPr lang="de-DE" dirty="0"/>
              <a:t>: 1‘668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Run 3</a:t>
            </a:r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Initial model structure not suitable for the datasets 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Research on and implementation of applicable structure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-DE"/>
              <a:t>Changes on the discriminator</a:t>
            </a:r>
            <a:endParaRPr/>
          </a:p>
        </p:txBody>
      </p:sp>
      <p:pic>
        <p:nvPicPr>
          <p:cNvPr id="183" name="Google Shape;18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5443" y="3441032"/>
            <a:ext cx="2027204" cy="256292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/>
          <p:nvPr/>
        </p:nvSpPr>
        <p:spPr>
          <a:xfrm>
            <a:off x="7507705" y="1660358"/>
            <a:ext cx="4078706" cy="6978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5" name="Google Shape;18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3871" y="787273"/>
            <a:ext cx="2218618" cy="538451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/>
          <p:nvPr/>
        </p:nvSpPr>
        <p:spPr>
          <a:xfrm>
            <a:off x="7312235" y="4170441"/>
            <a:ext cx="390939" cy="16068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70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633411" y="3273185"/>
            <a:ext cx="2300400" cy="2898600"/>
          </a:xfrm>
          <a:prstGeom prst="rect">
            <a:avLst/>
          </a:prstGeom>
          <a:noFill/>
          <a:ln w="76200" cap="flat" cmpd="sng">
            <a:solidFill>
              <a:srgbClr val="EC7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8081598" y="665860"/>
            <a:ext cx="2365506" cy="5632672"/>
          </a:xfrm>
          <a:prstGeom prst="rect">
            <a:avLst/>
          </a:prstGeom>
          <a:noFill/>
          <a:ln w="76200" cap="flat" cmpd="sng">
            <a:solidFill>
              <a:srgbClr val="EC70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8421" y="2823411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de-DE"/>
              <a:t>Run 3</a:t>
            </a:r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40" lvl="0" indent="-11160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/>
              <a:t>Batch </a:t>
            </a:r>
            <a:r>
              <a:rPr lang="de-DE" dirty="0" err="1"/>
              <a:t>size</a:t>
            </a:r>
            <a:r>
              <a:rPr lang="de-DE" dirty="0"/>
              <a:t>: 64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: 3 (RGB-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: 4 (human, </a:t>
            </a:r>
            <a:r>
              <a:rPr lang="de-DE" dirty="0" err="1"/>
              <a:t>dog</a:t>
            </a:r>
            <a:r>
              <a:rPr lang="de-DE" dirty="0"/>
              <a:t>, </a:t>
            </a:r>
            <a:r>
              <a:rPr lang="de-DE" dirty="0" err="1"/>
              <a:t>cat</a:t>
            </a:r>
            <a:r>
              <a:rPr lang="de-DE" dirty="0"/>
              <a:t>, </a:t>
            </a:r>
            <a:r>
              <a:rPr lang="de-DE" dirty="0" err="1"/>
              <a:t>eyeglasses</a:t>
            </a:r>
            <a:r>
              <a:rPr lang="de-DE" dirty="0"/>
              <a:t>)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/>
              <a:t>Image </a:t>
            </a:r>
            <a:r>
              <a:rPr lang="de-DE" dirty="0" err="1"/>
              <a:t>size</a:t>
            </a:r>
            <a:r>
              <a:rPr lang="de-DE" dirty="0"/>
              <a:t>: 128 * 128 </a:t>
            </a:r>
            <a:r>
              <a:rPr lang="de-DE" dirty="0" err="1"/>
              <a:t>px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/>
              <a:t>Latent </a:t>
            </a:r>
            <a:r>
              <a:rPr lang="de-DE" dirty="0" err="1"/>
              <a:t>space</a:t>
            </a:r>
            <a:r>
              <a:rPr lang="de-DE" dirty="0"/>
              <a:t>: 100 </a:t>
            </a:r>
            <a:r>
              <a:rPr lang="de-DE" dirty="0" err="1"/>
              <a:t>dimensions</a:t>
            </a:r>
            <a:r>
              <a:rPr lang="de-DE" dirty="0"/>
              <a:t>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128</a:t>
            </a:r>
            <a:endParaRPr b="1" dirty="0">
              <a:solidFill>
                <a:srgbClr val="C00000"/>
              </a:solidFill>
            </a:endParaRPr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Epochs</a:t>
            </a:r>
            <a:r>
              <a:rPr lang="de-DE" dirty="0"/>
              <a:t>: 100  </a:t>
            </a:r>
            <a:endParaRPr dirty="0"/>
          </a:p>
          <a:p>
            <a:pPr marL="91440" lvl="0" indent="-111601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: </a:t>
            </a:r>
            <a:endParaRPr dirty="0"/>
          </a:p>
          <a:p>
            <a:pPr marL="384048" lvl="1" indent="-1829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dirty="0"/>
              <a:t>Human </a:t>
            </a:r>
            <a:r>
              <a:rPr lang="de-DE" dirty="0" err="1"/>
              <a:t>images</a:t>
            </a:r>
            <a:r>
              <a:rPr lang="de-DE" dirty="0"/>
              <a:t>: 4‘000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2’000</a:t>
            </a:r>
            <a:endParaRPr b="1" dirty="0">
              <a:solidFill>
                <a:srgbClr val="C00000"/>
              </a:solidFill>
            </a:endParaRP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dirty="0"/>
              <a:t>Dog </a:t>
            </a:r>
            <a:r>
              <a:rPr lang="de-DE" dirty="0" err="1"/>
              <a:t>images</a:t>
            </a:r>
            <a:r>
              <a:rPr lang="de-DE" dirty="0"/>
              <a:t>: 4‘000 </a:t>
            </a:r>
            <a:r>
              <a:rPr lang="de-DE" b="1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de-DE" b="1" dirty="0">
                <a:solidFill>
                  <a:srgbClr val="C00000"/>
                </a:solidFill>
              </a:rPr>
              <a:t> 2’000</a:t>
            </a:r>
            <a:endParaRPr b="1" dirty="0">
              <a:solidFill>
                <a:srgbClr val="C00000"/>
              </a:solidFill>
            </a:endParaRPr>
          </a:p>
          <a:p>
            <a:pPr marL="384048" lvl="1" indent="-18291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</a:pPr>
            <a:r>
              <a:rPr lang="de-DE" dirty="0"/>
              <a:t>Cat </a:t>
            </a:r>
            <a:r>
              <a:rPr lang="de-DE" dirty="0" err="1"/>
              <a:t>images</a:t>
            </a:r>
            <a:r>
              <a:rPr lang="de-DE" dirty="0"/>
              <a:t>: 1‘668</a:t>
            </a:r>
            <a:endParaRPr dirty="0"/>
          </a:p>
          <a:p>
            <a:pPr marL="9144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1982</Words>
  <Application>Microsoft Macintosh PowerPoint</Application>
  <PresentationFormat>Widescreen</PresentationFormat>
  <Paragraphs>315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Libre Franklin</vt:lpstr>
      <vt:lpstr>Calibri</vt:lpstr>
      <vt:lpstr>Arial</vt:lpstr>
      <vt:lpstr>Leelawadee UI</vt:lpstr>
      <vt:lpstr>Bookman Old Style</vt:lpstr>
      <vt:lpstr>1_RetrospectVTI</vt:lpstr>
      <vt:lpstr>1_RetrospectVTI</vt:lpstr>
      <vt:lpstr>1_RetrospectVTI</vt:lpstr>
      <vt:lpstr>Image Generation with cGANs</vt:lpstr>
      <vt:lpstr>What the project is about</vt:lpstr>
      <vt:lpstr>Data</vt:lpstr>
      <vt:lpstr>Hyperparameters</vt:lpstr>
      <vt:lpstr>Run 1</vt:lpstr>
      <vt:lpstr>Run 1</vt:lpstr>
      <vt:lpstr>Run 2</vt:lpstr>
      <vt:lpstr>Run 3</vt:lpstr>
      <vt:lpstr>Run 3</vt:lpstr>
      <vt:lpstr>Run 4</vt:lpstr>
      <vt:lpstr>Run 5</vt:lpstr>
      <vt:lpstr>Run 5</vt:lpstr>
      <vt:lpstr>Run 6</vt:lpstr>
      <vt:lpstr>Run 6</vt:lpstr>
      <vt:lpstr>Run 7</vt:lpstr>
      <vt:lpstr>Run 7</vt:lpstr>
      <vt:lpstr>Run 8</vt:lpstr>
      <vt:lpstr>Run 8</vt:lpstr>
      <vt:lpstr>Summary</vt:lpstr>
      <vt:lpstr>Summary</vt:lpstr>
      <vt:lpstr>Final structure of the model</vt:lpstr>
      <vt:lpstr>Evaluation</vt:lpstr>
      <vt:lpstr>Evaluation</vt:lpstr>
      <vt:lpstr>Evaluation</vt:lpstr>
      <vt:lpstr>Comparison to existing models</vt:lpstr>
      <vt:lpstr>Key learnings</vt:lpstr>
      <vt:lpstr>Sources</vt:lpstr>
      <vt:lpstr>Sources</vt:lpstr>
      <vt:lpstr>Sources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Generation with cGANs</dc:title>
  <dc:creator>Gubler Vanessa Anja W.MSCIDS.2001</dc:creator>
  <cp:lastModifiedBy>Meier Christoph Anton W.MSCIDS.2001</cp:lastModifiedBy>
  <cp:revision>35</cp:revision>
  <dcterms:created xsi:type="dcterms:W3CDTF">2022-06-27T08:45:47Z</dcterms:created>
  <dcterms:modified xsi:type="dcterms:W3CDTF">2022-06-30T13:43:15Z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